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463" r:id="rId2"/>
    <p:sldId id="488" r:id="rId3"/>
    <p:sldId id="489" r:id="rId4"/>
    <p:sldId id="490" r:id="rId5"/>
    <p:sldId id="491" r:id="rId6"/>
    <p:sldId id="47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4ED609-9FC4-4A5C-82E2-C1AC3DEA768E}" type="datetimeFigureOut">
              <a:rPr lang="en-US" smtClean="0"/>
              <a:t>11/6/2021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21753A-C05B-44C3-8CB4-0FCC33CDCB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58112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DDD6CAB6-5441-4599-A8D4-D4E76FCB98A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Podnaslov 2">
            <a:extLst>
              <a:ext uri="{FF2B5EF4-FFF2-40B4-BE49-F238E27FC236}">
                <a16:creationId xmlns:a16="http://schemas.microsoft.com/office/drawing/2014/main" id="{825DCF62-B398-476F-9E88-B213C195529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r-HR"/>
              <a:t>Kliknite da biste uredili stil podnaslova matrice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745F8648-0AC4-4D90-9871-5ABA98069F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6.11.2021.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E5B37978-18FC-48C9-B30D-5F0F720AE0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2C7BC8A0-2A16-423B-937E-095D605D70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67475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AD61DBCC-C971-45FA-9EA1-2C8AFDA7C2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okomitog teksta 2">
            <a:extLst>
              <a:ext uri="{FF2B5EF4-FFF2-40B4-BE49-F238E27FC236}">
                <a16:creationId xmlns:a16="http://schemas.microsoft.com/office/drawing/2014/main" id="{0660943C-33C2-45D4-A5A5-EF583CCD74E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8A186C5B-2312-4523-8069-0C5E43F844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6.11.2021.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186D24B6-859D-4111-8E17-CDA0A75E29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AAF0501D-A1E8-42A9-9581-0F1D54F9E8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583353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komiti naslov 1">
            <a:extLst>
              <a:ext uri="{FF2B5EF4-FFF2-40B4-BE49-F238E27FC236}">
                <a16:creationId xmlns:a16="http://schemas.microsoft.com/office/drawing/2014/main" id="{8BFF832B-F90F-441C-BDE6-073FC1A3A1F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okomitog teksta 2">
            <a:extLst>
              <a:ext uri="{FF2B5EF4-FFF2-40B4-BE49-F238E27FC236}">
                <a16:creationId xmlns:a16="http://schemas.microsoft.com/office/drawing/2014/main" id="{06A0C9CD-0A0A-4A25-B9D6-1E8A9E7A60F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D93E8CBB-BFEA-4E4F-B868-DEC924AC87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6.11.2021.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445082C0-3A92-460B-8337-5853ABC699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D3B84FC0-4278-48E5-AB5A-B85EE49127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047420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550DEE01-12F0-4218-A670-C057371647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F9F56EFB-BCAC-46F0-88BB-00213CA35A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084A2E2C-61A4-4B17-AFDD-447C1ADD0C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6.11.2021.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895E260F-3424-41EE-90DA-E09B6E5E4B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774E739F-0A00-481C-808E-8EA1982E69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602546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sekci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5BA38AEC-140B-41A3-83CE-EAD58C6E6B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id="{B5A20F4F-B3ED-400A-B24C-1414471F3A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0A1BAF0F-872D-4F6C-BD2B-535EA50CA0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6.11.2021.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08916E41-8E75-406C-9E68-2054503312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7A860865-0820-4D07-83EC-2DE124887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040062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DFF400A4-EF7A-4EB3-A50C-1C9D46C2CC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A3658BF5-7FC4-486D-9D6E-F28EBAD3B7E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sadržaja 3">
            <a:extLst>
              <a:ext uri="{FF2B5EF4-FFF2-40B4-BE49-F238E27FC236}">
                <a16:creationId xmlns:a16="http://schemas.microsoft.com/office/drawing/2014/main" id="{18176D8D-8622-4F6A-98A1-FFDB350BDF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5" name="Rezervirano mjesto datuma 4">
            <a:extLst>
              <a:ext uri="{FF2B5EF4-FFF2-40B4-BE49-F238E27FC236}">
                <a16:creationId xmlns:a16="http://schemas.microsoft.com/office/drawing/2014/main" id="{CB8FF0E0-A96E-41FE-8994-7BC96C0442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6.11.2021.</a:t>
            </a:fld>
            <a:endParaRPr lang="hr-HR"/>
          </a:p>
        </p:txBody>
      </p:sp>
      <p:sp>
        <p:nvSpPr>
          <p:cNvPr id="6" name="Rezervirano mjesto podnožja 5">
            <a:extLst>
              <a:ext uri="{FF2B5EF4-FFF2-40B4-BE49-F238E27FC236}">
                <a16:creationId xmlns:a16="http://schemas.microsoft.com/office/drawing/2014/main" id="{E3A05D16-C556-48C5-898E-BBA9932050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>
            <a:extLst>
              <a:ext uri="{FF2B5EF4-FFF2-40B4-BE49-F238E27FC236}">
                <a16:creationId xmlns:a16="http://schemas.microsoft.com/office/drawing/2014/main" id="{F7A69F17-010E-4932-914B-A9E129DAD3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913950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6D8C8E65-0D63-429D-904C-11EA3CF1EB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id="{69E278DA-D9E4-4CA9-BB35-E2C1F552A4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4" name="Rezervirano mjesto sadržaja 3">
            <a:extLst>
              <a:ext uri="{FF2B5EF4-FFF2-40B4-BE49-F238E27FC236}">
                <a16:creationId xmlns:a16="http://schemas.microsoft.com/office/drawing/2014/main" id="{E6E1C55E-3E0A-45CB-80B6-29B2B2CE098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5" name="Rezervirano mjesto teksta 4">
            <a:extLst>
              <a:ext uri="{FF2B5EF4-FFF2-40B4-BE49-F238E27FC236}">
                <a16:creationId xmlns:a16="http://schemas.microsoft.com/office/drawing/2014/main" id="{F8B5F8F7-B6E9-4E20-A02C-0E07273917B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6" name="Rezervirano mjesto sadržaja 5">
            <a:extLst>
              <a:ext uri="{FF2B5EF4-FFF2-40B4-BE49-F238E27FC236}">
                <a16:creationId xmlns:a16="http://schemas.microsoft.com/office/drawing/2014/main" id="{88C3C540-9CD0-4695-B133-5A9F34CA1AC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7" name="Rezervirano mjesto datuma 6">
            <a:extLst>
              <a:ext uri="{FF2B5EF4-FFF2-40B4-BE49-F238E27FC236}">
                <a16:creationId xmlns:a16="http://schemas.microsoft.com/office/drawing/2014/main" id="{A4675D49-A2C9-47F8-B658-A0B5BCC64A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6.11.2021.</a:t>
            </a:fld>
            <a:endParaRPr lang="hr-HR"/>
          </a:p>
        </p:txBody>
      </p:sp>
      <p:sp>
        <p:nvSpPr>
          <p:cNvPr id="8" name="Rezervirano mjesto podnožja 7">
            <a:extLst>
              <a:ext uri="{FF2B5EF4-FFF2-40B4-BE49-F238E27FC236}">
                <a16:creationId xmlns:a16="http://schemas.microsoft.com/office/drawing/2014/main" id="{22D45190-C6E5-4B98-AF4C-670A832206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Rezervirano mjesto broja slajda 8">
            <a:extLst>
              <a:ext uri="{FF2B5EF4-FFF2-40B4-BE49-F238E27FC236}">
                <a16:creationId xmlns:a16="http://schemas.microsoft.com/office/drawing/2014/main" id="{A928B831-D472-4E9B-BDF9-127C5B5BAA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835810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DF22DAB5-ECF8-4C8B-9284-9A768DDE5C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datuma 2">
            <a:extLst>
              <a:ext uri="{FF2B5EF4-FFF2-40B4-BE49-F238E27FC236}">
                <a16:creationId xmlns:a16="http://schemas.microsoft.com/office/drawing/2014/main" id="{9BDEFBF9-BFFE-4685-B8DB-08DF783275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6.11.2021.</a:t>
            </a:fld>
            <a:endParaRPr lang="hr-HR"/>
          </a:p>
        </p:txBody>
      </p:sp>
      <p:sp>
        <p:nvSpPr>
          <p:cNvPr id="4" name="Rezervirano mjesto podnožja 3">
            <a:extLst>
              <a:ext uri="{FF2B5EF4-FFF2-40B4-BE49-F238E27FC236}">
                <a16:creationId xmlns:a16="http://schemas.microsoft.com/office/drawing/2014/main" id="{48BDB420-698D-4FD6-9BCE-933C5BE5B1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Rezervirano mjesto broja slajda 4">
            <a:extLst>
              <a:ext uri="{FF2B5EF4-FFF2-40B4-BE49-F238E27FC236}">
                <a16:creationId xmlns:a16="http://schemas.microsoft.com/office/drawing/2014/main" id="{A64B4EF5-3D49-46A7-867F-7BF38A2C16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782175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datuma 1">
            <a:extLst>
              <a:ext uri="{FF2B5EF4-FFF2-40B4-BE49-F238E27FC236}">
                <a16:creationId xmlns:a16="http://schemas.microsoft.com/office/drawing/2014/main" id="{18B522E8-94C3-497E-9515-2464F4EB4F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6.11.2021.</a:t>
            </a:fld>
            <a:endParaRPr lang="hr-HR"/>
          </a:p>
        </p:txBody>
      </p:sp>
      <p:sp>
        <p:nvSpPr>
          <p:cNvPr id="3" name="Rezervirano mjesto podnožja 2">
            <a:extLst>
              <a:ext uri="{FF2B5EF4-FFF2-40B4-BE49-F238E27FC236}">
                <a16:creationId xmlns:a16="http://schemas.microsoft.com/office/drawing/2014/main" id="{1E29E425-E355-4002-A1E9-FD1851CADA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Rezervirano mjesto broja slajda 3">
            <a:extLst>
              <a:ext uri="{FF2B5EF4-FFF2-40B4-BE49-F238E27FC236}">
                <a16:creationId xmlns:a16="http://schemas.microsoft.com/office/drawing/2014/main" id="{5B217C31-9C02-48F3-A193-6E5B1187AF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138331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D71662CF-0945-4F8D-A889-F95805BCB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CDE1B38E-C61F-4162-BEF8-2D1F3408A4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teksta 3">
            <a:extLst>
              <a:ext uri="{FF2B5EF4-FFF2-40B4-BE49-F238E27FC236}">
                <a16:creationId xmlns:a16="http://schemas.microsoft.com/office/drawing/2014/main" id="{805CB7DF-1634-4233-86F2-7AA36D2C3A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5" name="Rezervirano mjesto datuma 4">
            <a:extLst>
              <a:ext uri="{FF2B5EF4-FFF2-40B4-BE49-F238E27FC236}">
                <a16:creationId xmlns:a16="http://schemas.microsoft.com/office/drawing/2014/main" id="{FD8CCF68-592E-4973-B04C-64EC759C17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6.11.2021.</a:t>
            </a:fld>
            <a:endParaRPr lang="hr-HR"/>
          </a:p>
        </p:txBody>
      </p:sp>
      <p:sp>
        <p:nvSpPr>
          <p:cNvPr id="6" name="Rezervirano mjesto podnožja 5">
            <a:extLst>
              <a:ext uri="{FF2B5EF4-FFF2-40B4-BE49-F238E27FC236}">
                <a16:creationId xmlns:a16="http://schemas.microsoft.com/office/drawing/2014/main" id="{8DA68B31-02DF-406E-AC7D-302C7C7165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>
            <a:extLst>
              <a:ext uri="{FF2B5EF4-FFF2-40B4-BE49-F238E27FC236}">
                <a16:creationId xmlns:a16="http://schemas.microsoft.com/office/drawing/2014/main" id="{71A17FC2-55A1-48B3-978B-33BD5398B7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576113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AADC7390-C9D2-4513-A57A-C9A272CADB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like 2">
            <a:extLst>
              <a:ext uri="{FF2B5EF4-FFF2-40B4-BE49-F238E27FC236}">
                <a16:creationId xmlns:a16="http://schemas.microsoft.com/office/drawing/2014/main" id="{B6F32F34-B611-4B3D-B052-D735148E39F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Rezervirano mjesto teksta 3">
            <a:extLst>
              <a:ext uri="{FF2B5EF4-FFF2-40B4-BE49-F238E27FC236}">
                <a16:creationId xmlns:a16="http://schemas.microsoft.com/office/drawing/2014/main" id="{E161115B-474D-4633-BABE-90D7E32B9C7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5" name="Rezervirano mjesto datuma 4">
            <a:extLst>
              <a:ext uri="{FF2B5EF4-FFF2-40B4-BE49-F238E27FC236}">
                <a16:creationId xmlns:a16="http://schemas.microsoft.com/office/drawing/2014/main" id="{CD533EC9-5F15-4135-9402-DDB327BA80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6.11.2021.</a:t>
            </a:fld>
            <a:endParaRPr lang="hr-HR"/>
          </a:p>
        </p:txBody>
      </p:sp>
      <p:sp>
        <p:nvSpPr>
          <p:cNvPr id="6" name="Rezervirano mjesto podnožja 5">
            <a:extLst>
              <a:ext uri="{FF2B5EF4-FFF2-40B4-BE49-F238E27FC236}">
                <a16:creationId xmlns:a16="http://schemas.microsoft.com/office/drawing/2014/main" id="{1BE3D81E-FE89-411B-887D-0E513D11D0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>
            <a:extLst>
              <a:ext uri="{FF2B5EF4-FFF2-40B4-BE49-F238E27FC236}">
                <a16:creationId xmlns:a16="http://schemas.microsoft.com/office/drawing/2014/main" id="{4EE1E0C0-36A8-4E85-8FC4-4E07C131D7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598656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naslova 1">
            <a:extLst>
              <a:ext uri="{FF2B5EF4-FFF2-40B4-BE49-F238E27FC236}">
                <a16:creationId xmlns:a16="http://schemas.microsoft.com/office/drawing/2014/main" id="{83698655-B947-4CE6-9E56-FB3E567E4D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id="{46C3724C-2207-43DC-BC59-398DCF661D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5FB41622-4652-426C-8FBB-EE8B2A3408C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1C541F-3958-4ACD-9A42-0DEFED04E85B}" type="datetimeFigureOut">
              <a:rPr lang="hr-HR" smtClean="0"/>
              <a:t>6.11.2021.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1A58F2BC-D5C8-49ED-8FB4-D39D29C8143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71F7A62B-11DC-4C81-A486-6B7004460F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6097031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https://www.e-sfera.hr/dodatni-digitalni-sadrzaji/ad6bdda6-8715-4891-97c7-fc25b9bcab20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ordwall.net/play/18898/799/388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Rectangle 40">
            <a:extLst>
              <a:ext uri="{FF2B5EF4-FFF2-40B4-BE49-F238E27FC236}">
                <a16:creationId xmlns:a16="http://schemas.microsoft.com/office/drawing/2014/main" id="{68A4132F-DEC6-4332-A00C-A11AD4519B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64965EAE-E41A-435F-B993-07E824B6C97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1" y="0"/>
            <a:ext cx="7539895" cy="6858000"/>
          </a:xfrm>
          <a:custGeom>
            <a:avLst/>
            <a:gdLst>
              <a:gd name="connsiteX0" fmla="*/ 7539895 w 7539895"/>
              <a:gd name="connsiteY0" fmla="*/ 6858000 h 6858000"/>
              <a:gd name="connsiteX1" fmla="*/ 0 w 7539895"/>
              <a:gd name="connsiteY1" fmla="*/ 6858000 h 6858000"/>
              <a:gd name="connsiteX2" fmla="*/ 0 w 7539895"/>
              <a:gd name="connsiteY2" fmla="*/ 0 h 6858000"/>
              <a:gd name="connsiteX3" fmla="*/ 4363741 w 7539895"/>
              <a:gd name="connsiteY3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539895" h="6858000">
                <a:moveTo>
                  <a:pt x="7539895" y="6858000"/>
                </a:moveTo>
                <a:lnTo>
                  <a:pt x="0" y="6858000"/>
                </a:lnTo>
                <a:lnTo>
                  <a:pt x="0" y="0"/>
                </a:lnTo>
                <a:lnTo>
                  <a:pt x="4363741" y="0"/>
                </a:lnTo>
                <a:close/>
              </a:path>
            </a:pathLst>
          </a:custGeom>
          <a:solidFill>
            <a:schemeClr val="bg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152F8994-E6D4-4311-9548-C3607BC4364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0" y="0"/>
            <a:ext cx="7092985" cy="6858000"/>
          </a:xfrm>
          <a:custGeom>
            <a:avLst/>
            <a:gdLst>
              <a:gd name="connsiteX0" fmla="*/ 7092985 w 7092985"/>
              <a:gd name="connsiteY0" fmla="*/ 6858000 h 6858000"/>
              <a:gd name="connsiteX1" fmla="*/ 0 w 7092985"/>
              <a:gd name="connsiteY1" fmla="*/ 6858000 h 6858000"/>
              <a:gd name="connsiteX2" fmla="*/ 0 w 7092985"/>
              <a:gd name="connsiteY2" fmla="*/ 0 h 6858000"/>
              <a:gd name="connsiteX3" fmla="*/ 3916831 w 7092985"/>
              <a:gd name="connsiteY3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092985" h="6858000">
                <a:moveTo>
                  <a:pt x="7092985" y="6858000"/>
                </a:moveTo>
                <a:lnTo>
                  <a:pt x="0" y="6858000"/>
                </a:lnTo>
                <a:lnTo>
                  <a:pt x="0" y="0"/>
                </a:lnTo>
                <a:lnTo>
                  <a:pt x="3916831" y="0"/>
                </a:lnTo>
                <a:close/>
              </a:path>
            </a:pathLst>
          </a:cu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D896045-540C-4474-B698-188DB7FAFA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5"/>
            <a:ext cx="5529943" cy="132556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2800" dirty="0"/>
              <a:t>Unit </a:t>
            </a:r>
            <a:r>
              <a:rPr lang="hr-HR" sz="2800" dirty="0"/>
              <a:t>2</a:t>
            </a:r>
            <a:r>
              <a:rPr lang="en-US" sz="2800" dirty="0"/>
              <a:t>: </a:t>
            </a:r>
            <a:r>
              <a:rPr lang="hr-HR" sz="2800" dirty="0" err="1"/>
              <a:t>Lesson</a:t>
            </a:r>
            <a:r>
              <a:rPr lang="hr-HR" sz="2800" dirty="0"/>
              <a:t> 6</a:t>
            </a:r>
            <a:br>
              <a:rPr lang="en-US" sz="2800" dirty="0"/>
            </a:br>
            <a:br>
              <a:rPr lang="en-US" sz="2800" dirty="0"/>
            </a:br>
            <a:r>
              <a:rPr lang="hr-HR" sz="2800" dirty="0" err="1"/>
              <a:t>The</a:t>
            </a:r>
            <a:r>
              <a:rPr lang="hr-HR" sz="2800" dirty="0"/>
              <a:t> </a:t>
            </a:r>
            <a:r>
              <a:rPr lang="hr-HR" sz="2800" dirty="0" err="1"/>
              <a:t>importance</a:t>
            </a:r>
            <a:r>
              <a:rPr lang="hr-HR" sz="2800" dirty="0"/>
              <a:t> </a:t>
            </a:r>
            <a:r>
              <a:rPr lang="hr-HR" sz="2800" dirty="0" err="1"/>
              <a:t>of</a:t>
            </a:r>
            <a:r>
              <a:rPr lang="hr-HR" sz="2800" dirty="0"/>
              <a:t> </a:t>
            </a:r>
            <a:r>
              <a:rPr lang="hr-HR" sz="2800" dirty="0" err="1"/>
              <a:t>being</a:t>
            </a:r>
            <a:r>
              <a:rPr lang="hr-HR" sz="2800"/>
              <a:t> Victoria</a:t>
            </a:r>
            <a:endParaRPr lang="en-US" sz="28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31DF726-47E0-4EC3-AB65-9DB957377ABC}"/>
              </a:ext>
            </a:extLst>
          </p:cNvPr>
          <p:cNvSpPr txBox="1"/>
          <p:nvPr/>
        </p:nvSpPr>
        <p:spPr>
          <a:xfrm>
            <a:off x="838199" y="1825625"/>
            <a:ext cx="4142091" cy="33995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-2286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ovoj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ćeš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lekciji</a:t>
            </a:r>
            <a:r>
              <a:rPr kumimoji="0" lang="hr-HR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lang="hr-HR" sz="2000" dirty="0">
                <a:solidFill>
                  <a:prstClr val="white"/>
                </a:solidFill>
                <a:latin typeface="Calibri" panose="020F0502020204030204"/>
              </a:rPr>
              <a:t>napisati</a:t>
            </a:r>
            <a:r>
              <a:rPr kumimoji="0" lang="hr-HR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biografiju britanske </a:t>
            </a:r>
            <a:r>
              <a:rPr kumimoji="0" lang="hr-HR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kralji</a:t>
            </a:r>
            <a:r>
              <a:rPr lang="hr-HR" sz="2000" dirty="0" err="1">
                <a:solidFill>
                  <a:prstClr val="white"/>
                </a:solidFill>
                <a:latin typeface="Calibri" panose="020F0502020204030204"/>
              </a:rPr>
              <a:t>ce</a:t>
            </a:r>
            <a:r>
              <a:rPr lang="hr-HR" sz="2000" dirty="0">
                <a:solidFill>
                  <a:prstClr val="white"/>
                </a:solidFill>
                <a:latin typeface="Calibri" panose="020F0502020204030204"/>
              </a:rPr>
              <a:t> Viktorije, prema uputama</a:t>
            </a:r>
            <a:r>
              <a:rPr lang="hr-HR" sz="2000" i="1" dirty="0">
                <a:solidFill>
                  <a:prstClr val="white"/>
                </a:solidFill>
                <a:latin typeface="Calibri" panose="020F0502020204030204"/>
              </a:rPr>
              <a:t>.</a:t>
            </a:r>
            <a:r>
              <a:rPr lang="hr-HR" sz="2000" dirty="0">
                <a:solidFill>
                  <a:prstClr val="white"/>
                </a:solidFill>
                <a:latin typeface="Calibri" panose="020F0502020204030204"/>
              </a:rPr>
              <a:t> </a:t>
            </a:r>
            <a:r>
              <a:rPr kumimoji="0" lang="hr-HR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 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5A7D4603-C1D1-449D-AF5B-D4A5A91E7B2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979093" y="394546"/>
            <a:ext cx="3936488" cy="73809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7EEA301-4B8B-40FE-BAA0-FCBC412AEBF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1437" b="2232"/>
          <a:stretch/>
        </p:blipFill>
        <p:spPr>
          <a:xfrm>
            <a:off x="7928136" y="1527184"/>
            <a:ext cx="3987445" cy="514836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BC175C6-3127-4F4B-B785-21A2638EAE2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27906" y="3093356"/>
            <a:ext cx="2375264" cy="3105313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1506295-CF42-417D-B740-4EA8A7554C8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93267" y="3306421"/>
            <a:ext cx="2375263" cy="3105312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  <p:extLst>
      <p:ext uri="{BB962C8B-B14F-4D97-AF65-F5344CB8AC3E}">
        <p14:creationId xmlns:p14="http://schemas.microsoft.com/office/powerpoint/2010/main" val="362696451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BC4613-CDB9-4404-87E2-5BB5623825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50384" y="378564"/>
            <a:ext cx="5557422" cy="4106547"/>
          </a:xfrm>
        </p:spPr>
        <p:txBody>
          <a:bodyPr>
            <a:normAutofit fontScale="85000" lnSpcReduction="20000"/>
          </a:bodyPr>
          <a:lstStyle/>
          <a:p>
            <a:r>
              <a:rPr lang="hr-HR" dirty="0"/>
              <a:t>Open </a:t>
            </a:r>
            <a:r>
              <a:rPr lang="hr-HR" dirty="0" err="1"/>
              <a:t>your</a:t>
            </a:r>
            <a:r>
              <a:rPr lang="hr-HR" dirty="0"/>
              <a:t> </a:t>
            </a:r>
            <a:r>
              <a:rPr lang="hr-HR" dirty="0" err="1"/>
              <a:t>books</a:t>
            </a:r>
            <a:r>
              <a:rPr lang="hr-HR" dirty="0"/>
              <a:t>, </a:t>
            </a:r>
            <a:r>
              <a:rPr lang="hr-HR" dirty="0" err="1"/>
              <a:t>page</a:t>
            </a:r>
            <a:r>
              <a:rPr lang="hr-HR" dirty="0"/>
              <a:t> 42</a:t>
            </a:r>
          </a:p>
          <a:p>
            <a:r>
              <a:rPr lang="hr-HR" dirty="0" err="1"/>
              <a:t>Task</a:t>
            </a:r>
            <a:r>
              <a:rPr lang="hr-HR" dirty="0"/>
              <a:t> 1: Queen Victoria </a:t>
            </a:r>
            <a:r>
              <a:rPr lang="hr-HR" dirty="0" err="1"/>
              <a:t>was</a:t>
            </a:r>
            <a:r>
              <a:rPr lang="hr-HR" dirty="0"/>
              <a:t> one </a:t>
            </a:r>
            <a:r>
              <a:rPr lang="hr-HR" dirty="0" err="1"/>
              <a:t>of</a:t>
            </a:r>
            <a:r>
              <a:rPr lang="hr-HR" dirty="0"/>
              <a:t> </a:t>
            </a:r>
            <a:r>
              <a:rPr lang="hr-HR" dirty="0" err="1"/>
              <a:t>the</a:t>
            </a:r>
            <a:r>
              <a:rPr lang="hr-HR" dirty="0"/>
              <a:t> most </a:t>
            </a:r>
            <a:r>
              <a:rPr lang="hr-HR" dirty="0" err="1"/>
              <a:t>famous</a:t>
            </a:r>
            <a:r>
              <a:rPr lang="hr-HR" dirty="0"/>
              <a:t> British </a:t>
            </a:r>
            <a:r>
              <a:rPr lang="hr-HR" dirty="0" err="1"/>
              <a:t>queens</a:t>
            </a:r>
            <a:r>
              <a:rPr lang="hr-HR" dirty="0"/>
              <a:t>. </a:t>
            </a:r>
            <a:r>
              <a:rPr lang="hr-HR" dirty="0" err="1"/>
              <a:t>Her</a:t>
            </a:r>
            <a:r>
              <a:rPr lang="hr-HR" dirty="0"/>
              <a:t> </a:t>
            </a:r>
            <a:r>
              <a:rPr lang="hr-HR" dirty="0" err="1"/>
              <a:t>name</a:t>
            </a:r>
            <a:r>
              <a:rPr lang="hr-HR" dirty="0"/>
              <a:t> </a:t>
            </a:r>
            <a:r>
              <a:rPr lang="hr-HR" dirty="0" err="1"/>
              <a:t>is</a:t>
            </a:r>
            <a:r>
              <a:rPr lang="hr-HR" dirty="0"/>
              <a:t> a </a:t>
            </a:r>
            <a:r>
              <a:rPr lang="hr-HR" dirty="0" err="1"/>
              <a:t>part</a:t>
            </a:r>
            <a:r>
              <a:rPr lang="hr-HR" dirty="0"/>
              <a:t> </a:t>
            </a:r>
            <a:r>
              <a:rPr lang="hr-HR" dirty="0" err="1"/>
              <a:t>of</a:t>
            </a:r>
            <a:r>
              <a:rPr lang="hr-HR" dirty="0"/>
              <a:t> </a:t>
            </a:r>
            <a:r>
              <a:rPr lang="hr-HR" dirty="0" err="1"/>
              <a:t>many</a:t>
            </a:r>
            <a:r>
              <a:rPr lang="hr-HR" dirty="0"/>
              <a:t> place </a:t>
            </a:r>
            <a:r>
              <a:rPr lang="hr-HR" dirty="0" err="1"/>
              <a:t>names</a:t>
            </a:r>
            <a:r>
              <a:rPr lang="hr-HR" dirty="0"/>
              <a:t> </a:t>
            </a:r>
            <a:r>
              <a:rPr lang="hr-HR" dirty="0" err="1"/>
              <a:t>around</a:t>
            </a:r>
            <a:r>
              <a:rPr lang="hr-HR" dirty="0"/>
              <a:t> </a:t>
            </a:r>
            <a:r>
              <a:rPr lang="hr-HR" dirty="0" err="1"/>
              <a:t>the</a:t>
            </a:r>
            <a:r>
              <a:rPr lang="hr-HR" dirty="0"/>
              <a:t> </a:t>
            </a:r>
            <a:r>
              <a:rPr lang="hr-HR" dirty="0" err="1"/>
              <a:t>world</a:t>
            </a:r>
            <a:r>
              <a:rPr lang="hr-HR" dirty="0"/>
              <a:t>. </a:t>
            </a:r>
            <a:r>
              <a:rPr lang="hr-HR" dirty="0" err="1"/>
              <a:t>Match</a:t>
            </a:r>
            <a:r>
              <a:rPr lang="hr-HR" dirty="0"/>
              <a:t> </a:t>
            </a:r>
            <a:r>
              <a:rPr lang="hr-HR" dirty="0" err="1"/>
              <a:t>the</a:t>
            </a:r>
            <a:r>
              <a:rPr lang="hr-HR" dirty="0"/>
              <a:t> </a:t>
            </a:r>
            <a:r>
              <a:rPr lang="hr-HR" dirty="0" err="1"/>
              <a:t>places</a:t>
            </a:r>
            <a:r>
              <a:rPr lang="hr-HR" dirty="0"/>
              <a:t> to </a:t>
            </a:r>
            <a:r>
              <a:rPr lang="hr-HR" dirty="0" err="1"/>
              <a:t>the</a:t>
            </a:r>
            <a:r>
              <a:rPr lang="hr-HR" dirty="0"/>
              <a:t> </a:t>
            </a:r>
            <a:r>
              <a:rPr lang="hr-HR" dirty="0" err="1"/>
              <a:t>pictures</a:t>
            </a:r>
            <a:r>
              <a:rPr lang="hr-HR" dirty="0"/>
              <a:t>. </a:t>
            </a:r>
            <a:r>
              <a:rPr lang="hr-HR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Kraljica Viktorija bila je jedna od najpoznatijih britanskih kraljica. Njeno se ime nalazi u nazivima mnogih toponima. Poveži imena mjesta sa slikama. </a:t>
            </a:r>
            <a:r>
              <a:rPr lang="hr-HR" dirty="0"/>
              <a:t> </a:t>
            </a:r>
          </a:p>
          <a:p>
            <a:r>
              <a:rPr lang="hr-HR" dirty="0" err="1"/>
              <a:t>Task</a:t>
            </a:r>
            <a:r>
              <a:rPr lang="hr-HR" dirty="0"/>
              <a:t> 2: </a:t>
            </a:r>
            <a:r>
              <a:rPr lang="hr-HR" dirty="0" err="1"/>
              <a:t>Go</a:t>
            </a:r>
            <a:r>
              <a:rPr lang="hr-HR" dirty="0"/>
              <a:t> online </a:t>
            </a:r>
            <a:r>
              <a:rPr lang="hr-HR" dirty="0" err="1"/>
              <a:t>and</a:t>
            </a:r>
            <a:r>
              <a:rPr lang="hr-HR" dirty="0"/>
              <a:t> </a:t>
            </a:r>
            <a:r>
              <a:rPr lang="hr-HR" dirty="0" err="1"/>
              <a:t>find</a:t>
            </a:r>
            <a:r>
              <a:rPr lang="hr-HR" dirty="0"/>
              <a:t> more </a:t>
            </a:r>
            <a:r>
              <a:rPr lang="hr-HR" dirty="0" err="1"/>
              <a:t>places</a:t>
            </a:r>
            <a:r>
              <a:rPr lang="hr-HR" dirty="0"/>
              <a:t> </a:t>
            </a:r>
            <a:r>
              <a:rPr lang="hr-HR" dirty="0" err="1"/>
              <a:t>named</a:t>
            </a:r>
            <a:r>
              <a:rPr lang="hr-HR" dirty="0"/>
              <a:t> </a:t>
            </a:r>
            <a:r>
              <a:rPr lang="hr-HR" dirty="0" err="1"/>
              <a:t>after</a:t>
            </a:r>
            <a:r>
              <a:rPr lang="hr-HR" dirty="0"/>
              <a:t> Queen Victoria. </a:t>
            </a:r>
            <a:r>
              <a:rPr lang="hr-HR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Potraži još toponima koji su dobili ime po kraljici Viktoriji na Internetu. 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1E8053D-0D6F-48EB-BA82-CDE4BD5EB6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5255581" cy="687091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6A433EF-AA1D-4F1C-8380-BBA72C27D93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69193" y="4562823"/>
            <a:ext cx="8758458" cy="1571277"/>
          </a:xfrm>
          <a:prstGeom prst="rect">
            <a:avLst/>
          </a:prstGeom>
          <a:ln w="57150">
            <a:solidFill>
              <a:srgbClr val="FF0000"/>
            </a:solidFill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80A6BC5-76AB-4C25-9B6D-FBAD91BF6138}"/>
              </a:ext>
            </a:extLst>
          </p:cNvPr>
          <p:cNvSpPr txBox="1"/>
          <p:nvPr/>
        </p:nvSpPr>
        <p:spPr>
          <a:xfrm>
            <a:off x="2707689" y="5317724"/>
            <a:ext cx="2840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>
                <a:solidFill>
                  <a:srgbClr val="FF0000"/>
                </a:solidFill>
              </a:rPr>
              <a:t>1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FAA2213-7DD2-4D2B-B879-D51B5DB36F7A}"/>
              </a:ext>
            </a:extLst>
          </p:cNvPr>
          <p:cNvSpPr txBox="1"/>
          <p:nvPr/>
        </p:nvSpPr>
        <p:spPr>
          <a:xfrm>
            <a:off x="8152977" y="5375823"/>
            <a:ext cx="2840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>
                <a:solidFill>
                  <a:srgbClr val="FF0000"/>
                </a:solidFill>
              </a:rPr>
              <a:t>4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E7218F8-9A34-4D19-8295-7A488D91090A}"/>
              </a:ext>
            </a:extLst>
          </p:cNvPr>
          <p:cNvSpPr txBox="1"/>
          <p:nvPr/>
        </p:nvSpPr>
        <p:spPr>
          <a:xfrm>
            <a:off x="5662390" y="5369069"/>
            <a:ext cx="2840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>
                <a:solidFill>
                  <a:srgbClr val="FF0000"/>
                </a:solidFill>
              </a:rPr>
              <a:t>3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619F041-D958-4F3B-A7A3-E7BABEE94673}"/>
              </a:ext>
            </a:extLst>
          </p:cNvPr>
          <p:cNvSpPr txBox="1"/>
          <p:nvPr/>
        </p:nvSpPr>
        <p:spPr>
          <a:xfrm>
            <a:off x="2707689" y="5704957"/>
            <a:ext cx="2840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>
                <a:solidFill>
                  <a:srgbClr val="FF0000"/>
                </a:solidFill>
              </a:rPr>
              <a:t>6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A9AA841-AE52-4C9D-B5B2-1D1E0A61010D}"/>
              </a:ext>
            </a:extLst>
          </p:cNvPr>
          <p:cNvSpPr txBox="1"/>
          <p:nvPr/>
        </p:nvSpPr>
        <p:spPr>
          <a:xfrm>
            <a:off x="5684674" y="5687056"/>
            <a:ext cx="2840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>
                <a:solidFill>
                  <a:srgbClr val="FF0000"/>
                </a:solidFill>
              </a:rPr>
              <a:t>5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1F0E361-720E-4F81-860A-2EAE7AC4E517}"/>
              </a:ext>
            </a:extLst>
          </p:cNvPr>
          <p:cNvSpPr txBox="1"/>
          <p:nvPr/>
        </p:nvSpPr>
        <p:spPr>
          <a:xfrm>
            <a:off x="8175261" y="5687056"/>
            <a:ext cx="2840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>
                <a:solidFill>
                  <a:srgbClr val="FF0000"/>
                </a:solidFill>
              </a:rPr>
              <a:t>2</a:t>
            </a:r>
            <a:endParaRPr lang="en-US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79208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65AF15-0C5F-485B-9D5E-EF66A1BA41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12789" y="406400"/>
            <a:ext cx="5694218" cy="3155950"/>
          </a:xfrm>
        </p:spPr>
        <p:txBody>
          <a:bodyPr>
            <a:normAutofit fontScale="77500" lnSpcReduction="20000"/>
          </a:bodyPr>
          <a:lstStyle/>
          <a:p>
            <a:r>
              <a:rPr lang="hr-HR" dirty="0" err="1"/>
              <a:t>Task</a:t>
            </a:r>
            <a:r>
              <a:rPr lang="hr-HR" dirty="0"/>
              <a:t> 3: </a:t>
            </a:r>
            <a:r>
              <a:rPr lang="hr-HR" dirty="0" err="1"/>
              <a:t>Write</a:t>
            </a:r>
            <a:r>
              <a:rPr lang="hr-HR" dirty="0"/>
              <a:t> </a:t>
            </a:r>
            <a:r>
              <a:rPr lang="hr-HR" dirty="0" err="1"/>
              <a:t>Queeen</a:t>
            </a:r>
            <a:r>
              <a:rPr lang="hr-HR" dirty="0"/>
              <a:t> </a:t>
            </a:r>
            <a:r>
              <a:rPr lang="hr-HR" dirty="0" err="1"/>
              <a:t>Victoria’s</a:t>
            </a:r>
            <a:r>
              <a:rPr lang="hr-HR" dirty="0"/>
              <a:t> </a:t>
            </a:r>
            <a:r>
              <a:rPr lang="hr-HR" dirty="0" err="1"/>
              <a:t>biography</a:t>
            </a:r>
            <a:r>
              <a:rPr lang="hr-HR" dirty="0"/>
              <a:t> </a:t>
            </a:r>
            <a:r>
              <a:rPr lang="hr-HR" dirty="0" err="1"/>
              <a:t>using</a:t>
            </a:r>
            <a:r>
              <a:rPr lang="hr-HR" dirty="0"/>
              <a:t> </a:t>
            </a:r>
            <a:r>
              <a:rPr lang="hr-HR" dirty="0" err="1"/>
              <a:t>the</a:t>
            </a:r>
            <a:r>
              <a:rPr lang="hr-HR" dirty="0"/>
              <a:t> </a:t>
            </a:r>
            <a:r>
              <a:rPr lang="hr-HR" dirty="0" err="1"/>
              <a:t>given</a:t>
            </a:r>
            <a:r>
              <a:rPr lang="hr-HR" dirty="0"/>
              <a:t> </a:t>
            </a:r>
            <a:r>
              <a:rPr lang="hr-HR" dirty="0" err="1"/>
              <a:t>information</a:t>
            </a:r>
            <a:r>
              <a:rPr lang="hr-HR" dirty="0"/>
              <a:t>. Use </a:t>
            </a:r>
            <a:r>
              <a:rPr lang="hr-HR" dirty="0" err="1"/>
              <a:t>the</a:t>
            </a:r>
            <a:r>
              <a:rPr lang="hr-HR" dirty="0"/>
              <a:t> notes </a:t>
            </a:r>
            <a:r>
              <a:rPr lang="hr-HR" dirty="0" err="1"/>
              <a:t>in</a:t>
            </a:r>
            <a:r>
              <a:rPr lang="hr-HR" dirty="0"/>
              <a:t> </a:t>
            </a:r>
            <a:r>
              <a:rPr lang="hr-HR" dirty="0" err="1"/>
              <a:t>Language</a:t>
            </a:r>
            <a:r>
              <a:rPr lang="hr-HR" dirty="0"/>
              <a:t> spot. </a:t>
            </a:r>
            <a:r>
              <a:rPr lang="hr-HR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Napiši biografiju kraljice Viktorije koristeći podatke u trećem zadatku. Organiziraj svoj sastav u četiri odlomka: djetinjstvo, privatni život, vladavina i smrt. Prilikom pisanja, slijedi upute u rubrici </a:t>
            </a:r>
            <a:r>
              <a:rPr lang="hr-HR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Language</a:t>
            </a:r>
            <a:r>
              <a:rPr lang="hr-HR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spot (upotrebljavaj prošlo glagolsko vrijeme, poredaj događaje kronološkim redoslijedom i uvrsti jednu zanimljivost o kraljičinom životu). 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C6B5998-C2B4-49FF-9E6B-BFA99CD10B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-1"/>
            <a:ext cx="5237019" cy="684664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AB862A5-8400-446F-8543-ABAC3C5B3F2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08112" y="3179768"/>
            <a:ext cx="4393995" cy="3427176"/>
          </a:xfrm>
          <a:prstGeom prst="rect">
            <a:avLst/>
          </a:prstGeom>
          <a:ln w="57150"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13337019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27376C-68F2-46C2-9337-026ED2E574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424907" y="1599190"/>
            <a:ext cx="3373515" cy="4351338"/>
          </a:xfrm>
        </p:spPr>
        <p:txBody>
          <a:bodyPr/>
          <a:lstStyle/>
          <a:p>
            <a:r>
              <a:rPr lang="hr-HR" dirty="0"/>
              <a:t>Open </a:t>
            </a:r>
            <a:r>
              <a:rPr lang="hr-HR" dirty="0" err="1"/>
              <a:t>your</a:t>
            </a:r>
            <a:r>
              <a:rPr lang="hr-HR" dirty="0"/>
              <a:t> </a:t>
            </a:r>
            <a:r>
              <a:rPr lang="hr-HR" dirty="0" err="1"/>
              <a:t>workbooks</a:t>
            </a:r>
            <a:r>
              <a:rPr lang="hr-HR" dirty="0"/>
              <a:t>, </a:t>
            </a:r>
            <a:r>
              <a:rPr lang="hr-HR" dirty="0" err="1"/>
              <a:t>page</a:t>
            </a:r>
            <a:r>
              <a:rPr lang="hr-HR" dirty="0"/>
              <a:t> 41</a:t>
            </a:r>
          </a:p>
          <a:p>
            <a:r>
              <a:rPr lang="hr-HR" dirty="0" err="1"/>
              <a:t>Task</a:t>
            </a:r>
            <a:r>
              <a:rPr lang="hr-HR" dirty="0"/>
              <a:t> 1: Put </a:t>
            </a:r>
            <a:r>
              <a:rPr lang="hr-HR" dirty="0" err="1"/>
              <a:t>the</a:t>
            </a:r>
            <a:r>
              <a:rPr lang="hr-HR" dirty="0"/>
              <a:t> </a:t>
            </a:r>
            <a:r>
              <a:rPr lang="hr-HR" dirty="0" err="1"/>
              <a:t>events</a:t>
            </a:r>
            <a:r>
              <a:rPr lang="hr-HR" dirty="0"/>
              <a:t> </a:t>
            </a:r>
            <a:r>
              <a:rPr lang="hr-HR" dirty="0" err="1"/>
              <a:t>in</a:t>
            </a:r>
            <a:r>
              <a:rPr lang="hr-HR" dirty="0"/>
              <a:t> </a:t>
            </a:r>
            <a:r>
              <a:rPr lang="hr-HR" dirty="0" err="1"/>
              <a:t>the</a:t>
            </a:r>
            <a:r>
              <a:rPr lang="hr-HR" dirty="0"/>
              <a:t> </a:t>
            </a:r>
            <a:r>
              <a:rPr lang="hr-HR" dirty="0" err="1"/>
              <a:t>chronological</a:t>
            </a:r>
            <a:r>
              <a:rPr lang="hr-HR" dirty="0"/>
              <a:t> </a:t>
            </a:r>
            <a:r>
              <a:rPr lang="hr-HR" dirty="0" err="1"/>
              <a:t>order</a:t>
            </a:r>
            <a:r>
              <a:rPr lang="hr-HR" dirty="0"/>
              <a:t>. </a:t>
            </a:r>
            <a:r>
              <a:rPr lang="hr-HR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Poredaj događaje kronološkim redoslijedom. </a:t>
            </a: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26E0F77-B25D-49ED-89EE-3119C5AFAF2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2498" y="1100831"/>
            <a:ext cx="7511077" cy="4069302"/>
          </a:xfrm>
          <a:prstGeom prst="rect">
            <a:avLst/>
          </a:prstGeom>
          <a:ln w="57150">
            <a:solidFill>
              <a:srgbClr val="FF0000"/>
            </a:solidFill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E45C616-80DE-4DE3-B0BB-0F2A5E55E962}"/>
              </a:ext>
            </a:extLst>
          </p:cNvPr>
          <p:cNvSpPr txBox="1"/>
          <p:nvPr/>
        </p:nvSpPr>
        <p:spPr>
          <a:xfrm>
            <a:off x="1127465" y="2521258"/>
            <a:ext cx="27520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>
                <a:solidFill>
                  <a:srgbClr val="FF0000"/>
                </a:solidFill>
              </a:rPr>
              <a:t>2</a:t>
            </a:r>
          </a:p>
          <a:p>
            <a:r>
              <a:rPr lang="hr-HR" i="1" dirty="0">
                <a:solidFill>
                  <a:srgbClr val="FF0000"/>
                </a:solidFill>
              </a:rPr>
              <a:t>5</a:t>
            </a:r>
          </a:p>
          <a:p>
            <a:endParaRPr lang="hr-HR" i="1" dirty="0">
              <a:solidFill>
                <a:srgbClr val="FF0000"/>
              </a:solidFill>
            </a:endParaRPr>
          </a:p>
          <a:p>
            <a:r>
              <a:rPr lang="hr-HR" i="1" dirty="0">
                <a:solidFill>
                  <a:srgbClr val="FF0000"/>
                </a:solidFill>
              </a:rPr>
              <a:t>8</a:t>
            </a:r>
          </a:p>
          <a:p>
            <a:endParaRPr lang="hr-HR" i="1" dirty="0">
              <a:solidFill>
                <a:srgbClr val="FF0000"/>
              </a:solidFill>
            </a:endParaRPr>
          </a:p>
          <a:p>
            <a:r>
              <a:rPr lang="hr-HR" i="1" dirty="0">
                <a:solidFill>
                  <a:srgbClr val="FF0000"/>
                </a:solidFill>
              </a:rPr>
              <a:t>6</a:t>
            </a:r>
          </a:p>
          <a:p>
            <a:r>
              <a:rPr lang="hr-HR" i="1" dirty="0">
                <a:solidFill>
                  <a:srgbClr val="FF0000"/>
                </a:solidFill>
              </a:rPr>
              <a:t>3</a:t>
            </a:r>
          </a:p>
          <a:p>
            <a:r>
              <a:rPr lang="hr-HR" i="1" dirty="0">
                <a:solidFill>
                  <a:srgbClr val="FF0000"/>
                </a:solidFill>
              </a:rPr>
              <a:t>7</a:t>
            </a:r>
          </a:p>
          <a:p>
            <a:r>
              <a:rPr lang="hr-HR" i="1" dirty="0">
                <a:solidFill>
                  <a:srgbClr val="FF0000"/>
                </a:solidFill>
              </a:rPr>
              <a:t>4</a:t>
            </a:r>
            <a:endParaRPr lang="en-US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12551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5115CE-F6B1-4BA2-AFCB-C83BFACF16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55074" y="472514"/>
            <a:ext cx="5770487" cy="2956485"/>
          </a:xfrm>
        </p:spPr>
        <p:txBody>
          <a:bodyPr>
            <a:normAutofit fontScale="77500" lnSpcReduction="20000"/>
          </a:bodyPr>
          <a:lstStyle/>
          <a:p>
            <a:r>
              <a:rPr lang="hr-HR" dirty="0" err="1"/>
              <a:t>Task</a:t>
            </a:r>
            <a:r>
              <a:rPr lang="hr-HR" dirty="0"/>
              <a:t> 2: </a:t>
            </a:r>
            <a:r>
              <a:rPr lang="hr-HR" dirty="0" err="1"/>
              <a:t>Choose</a:t>
            </a:r>
            <a:r>
              <a:rPr lang="hr-HR" dirty="0"/>
              <a:t> one </a:t>
            </a:r>
            <a:r>
              <a:rPr lang="hr-HR" dirty="0" err="1"/>
              <a:t>of</a:t>
            </a:r>
            <a:r>
              <a:rPr lang="hr-HR" dirty="0"/>
              <a:t> </a:t>
            </a:r>
            <a:r>
              <a:rPr lang="hr-HR" dirty="0" err="1"/>
              <a:t>the</a:t>
            </a:r>
            <a:r>
              <a:rPr lang="hr-HR" dirty="0"/>
              <a:t> </a:t>
            </a:r>
            <a:r>
              <a:rPr lang="hr-HR" dirty="0" err="1"/>
              <a:t>fact</a:t>
            </a:r>
            <a:r>
              <a:rPr lang="hr-HR" dirty="0"/>
              <a:t> </a:t>
            </a:r>
            <a:r>
              <a:rPr lang="hr-HR" dirty="0" err="1"/>
              <a:t>files</a:t>
            </a:r>
            <a:r>
              <a:rPr lang="hr-HR" dirty="0"/>
              <a:t> </a:t>
            </a:r>
            <a:r>
              <a:rPr lang="hr-HR" dirty="0" err="1"/>
              <a:t>and</a:t>
            </a:r>
            <a:r>
              <a:rPr lang="hr-HR" dirty="0"/>
              <a:t> </a:t>
            </a:r>
            <a:r>
              <a:rPr lang="hr-HR" dirty="0" err="1"/>
              <a:t>write</a:t>
            </a:r>
            <a:r>
              <a:rPr lang="hr-HR" dirty="0"/>
              <a:t> a </a:t>
            </a:r>
            <a:r>
              <a:rPr lang="hr-HR" dirty="0" err="1"/>
              <a:t>biography</a:t>
            </a:r>
            <a:r>
              <a:rPr lang="hr-HR" dirty="0"/>
              <a:t> </a:t>
            </a:r>
            <a:r>
              <a:rPr lang="hr-HR" dirty="0" err="1"/>
              <a:t>of</a:t>
            </a:r>
            <a:r>
              <a:rPr lang="hr-HR" dirty="0"/>
              <a:t> </a:t>
            </a:r>
            <a:r>
              <a:rPr lang="hr-HR" dirty="0" err="1"/>
              <a:t>Florence</a:t>
            </a:r>
            <a:r>
              <a:rPr lang="hr-HR" dirty="0"/>
              <a:t> Nightingale </a:t>
            </a:r>
            <a:r>
              <a:rPr lang="hr-HR" dirty="0" err="1"/>
              <a:t>or</a:t>
            </a:r>
            <a:r>
              <a:rPr lang="hr-HR" dirty="0"/>
              <a:t> Charles Darwin. </a:t>
            </a:r>
            <a:r>
              <a:rPr lang="hr-HR" dirty="0" err="1"/>
              <a:t>Organize</a:t>
            </a:r>
            <a:r>
              <a:rPr lang="hr-HR" dirty="0"/>
              <a:t> </a:t>
            </a:r>
            <a:r>
              <a:rPr lang="hr-HR" dirty="0" err="1"/>
              <a:t>your</a:t>
            </a:r>
            <a:r>
              <a:rPr lang="hr-HR" dirty="0"/>
              <a:t> </a:t>
            </a:r>
            <a:r>
              <a:rPr lang="hr-HR" dirty="0" err="1"/>
              <a:t>writing</a:t>
            </a:r>
            <a:r>
              <a:rPr lang="hr-HR" dirty="0"/>
              <a:t> </a:t>
            </a:r>
            <a:r>
              <a:rPr lang="hr-HR" dirty="0" err="1"/>
              <a:t>in</a:t>
            </a:r>
            <a:r>
              <a:rPr lang="hr-HR" dirty="0"/>
              <a:t> </a:t>
            </a:r>
            <a:r>
              <a:rPr lang="hr-HR" dirty="0" err="1"/>
              <a:t>four</a:t>
            </a:r>
            <a:r>
              <a:rPr lang="hr-HR" dirty="0"/>
              <a:t> </a:t>
            </a:r>
            <a:r>
              <a:rPr lang="hr-HR" dirty="0" err="1"/>
              <a:t>paragraphs</a:t>
            </a:r>
            <a:r>
              <a:rPr lang="hr-HR" dirty="0"/>
              <a:t>: </a:t>
            </a:r>
            <a:r>
              <a:rPr lang="hr-HR" dirty="0" err="1"/>
              <a:t>childhood</a:t>
            </a:r>
            <a:r>
              <a:rPr lang="hr-HR" dirty="0"/>
              <a:t> </a:t>
            </a:r>
            <a:r>
              <a:rPr lang="hr-HR" dirty="0" err="1"/>
              <a:t>and</a:t>
            </a:r>
            <a:r>
              <a:rPr lang="hr-HR" dirty="0"/>
              <a:t> </a:t>
            </a:r>
            <a:r>
              <a:rPr lang="hr-HR" dirty="0" err="1"/>
              <a:t>education</a:t>
            </a:r>
            <a:r>
              <a:rPr lang="hr-HR" dirty="0"/>
              <a:t>, personal </a:t>
            </a:r>
            <a:r>
              <a:rPr lang="hr-HR" dirty="0" err="1"/>
              <a:t>life</a:t>
            </a:r>
            <a:r>
              <a:rPr lang="hr-HR" dirty="0"/>
              <a:t>, </a:t>
            </a:r>
            <a:r>
              <a:rPr lang="hr-HR" dirty="0" err="1"/>
              <a:t>professional</a:t>
            </a:r>
            <a:r>
              <a:rPr lang="hr-HR" dirty="0"/>
              <a:t> </a:t>
            </a:r>
            <a:r>
              <a:rPr lang="hr-HR" dirty="0" err="1"/>
              <a:t>career</a:t>
            </a:r>
            <a:r>
              <a:rPr lang="hr-HR" dirty="0"/>
              <a:t> </a:t>
            </a:r>
            <a:r>
              <a:rPr lang="hr-HR" dirty="0" err="1"/>
              <a:t>and</a:t>
            </a:r>
            <a:r>
              <a:rPr lang="hr-HR" dirty="0"/>
              <a:t> </a:t>
            </a:r>
            <a:r>
              <a:rPr lang="hr-HR" dirty="0" err="1"/>
              <a:t>death</a:t>
            </a:r>
            <a:r>
              <a:rPr lang="hr-HR" dirty="0"/>
              <a:t>. Use past </a:t>
            </a:r>
            <a:r>
              <a:rPr lang="hr-HR" dirty="0" err="1"/>
              <a:t>simple</a:t>
            </a:r>
            <a:r>
              <a:rPr lang="hr-HR" dirty="0"/>
              <a:t>. </a:t>
            </a:r>
            <a:r>
              <a:rPr lang="hr-HR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Napiši biografiju jedne od ponuđenih osoba – </a:t>
            </a:r>
            <a:r>
              <a:rPr lang="hr-HR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Florence</a:t>
            </a:r>
            <a:r>
              <a:rPr lang="hr-HR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Nightingale ili Charles Darwin-a. Tvoj sastav treba imati četiri odlomka: djetinjstvo i obrazovanje, privatni život, karijera i smrt. Prilikom pisanja upotrijebi past </a:t>
            </a:r>
            <a:r>
              <a:rPr lang="hr-HR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tense</a:t>
            </a:r>
            <a:r>
              <a:rPr lang="hr-HR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F78CF70-9FBB-4D89-8FCF-165BC72159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6768" y="472515"/>
            <a:ext cx="4842456" cy="3391711"/>
          </a:xfrm>
          <a:prstGeom prst="rect">
            <a:avLst/>
          </a:prstGeom>
          <a:ln w="57150">
            <a:solidFill>
              <a:srgbClr val="FF0000"/>
            </a:solidFill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18901EF-9DD3-4091-885E-3ADE3EA147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78225" y="3519068"/>
            <a:ext cx="4816699" cy="2866417"/>
          </a:xfrm>
          <a:prstGeom prst="rect">
            <a:avLst/>
          </a:prstGeom>
          <a:ln w="57150"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14197575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2" descr="Vidi izvornu sliku">
            <a:hlinkClick r:id="rId2"/>
            <a:extLst>
              <a:ext uri="{FF2B5EF4-FFF2-40B4-BE49-F238E27FC236}">
                <a16:creationId xmlns:a16="http://schemas.microsoft.com/office/drawing/2014/main" id="{7EB574C3-BBFC-4298-9349-DA1B4B4EE84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0627" y="1240084"/>
            <a:ext cx="3810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Rezervirano mjesto sadržaja 2">
            <a:extLst>
              <a:ext uri="{FF2B5EF4-FFF2-40B4-BE49-F238E27FC236}">
                <a16:creationId xmlns:a16="http://schemas.microsoft.com/office/drawing/2014/main" id="{8619A0A9-4971-4637-BA0B-39A4F5D24D27}"/>
              </a:ext>
            </a:extLst>
          </p:cNvPr>
          <p:cNvSpPr txBox="1">
            <a:spLocks/>
          </p:cNvSpPr>
          <p:nvPr/>
        </p:nvSpPr>
        <p:spPr>
          <a:xfrm>
            <a:off x="183419" y="2680364"/>
            <a:ext cx="11824416" cy="1905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hr-HR" sz="2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Otvori sljedeću poveznicu, te odaberi </a:t>
            </a:r>
            <a:r>
              <a:rPr lang="hr-HR" sz="2000" b="1" dirty="0">
                <a:solidFill>
                  <a:prstClr val="black"/>
                </a:solidFill>
                <a:latin typeface="Calibri" panose="020F0502020204030204"/>
              </a:rPr>
              <a:t>PLAY AND LEARN</a:t>
            </a:r>
            <a:r>
              <a:rPr kumimoji="0" lang="hr-HR" sz="2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!</a:t>
            </a:r>
          </a:p>
          <a:p>
            <a:pPr marL="0" lvl="0" indent="0" algn="ctr">
              <a:buNone/>
              <a:defRPr/>
            </a:pPr>
            <a:r>
              <a:rPr lang="hr-HR" sz="2000">
                <a:solidFill>
                  <a:prstClr val="black"/>
                </a:solidFill>
                <a:hlinkClick r:id="rId4"/>
              </a:rPr>
              <a:t>https://wordwall.net/play/18898/799/388</a:t>
            </a:r>
            <a:endParaRPr lang="hr-HR" sz="2000">
              <a:solidFill>
                <a:prstClr val="black"/>
              </a:solidFill>
            </a:endParaRPr>
          </a:p>
          <a:p>
            <a:pPr marL="0" lvl="0" indent="0" algn="ctr">
              <a:buNone/>
              <a:defRPr/>
            </a:pPr>
            <a:endParaRPr lang="hr-HR" sz="2000" dirty="0">
              <a:solidFill>
                <a:prstClr val="black"/>
              </a:solidFill>
            </a:endParaRPr>
          </a:p>
          <a:p>
            <a:pPr marL="0" lvl="0" indent="0" algn="ctr">
              <a:buNone/>
              <a:defRPr/>
            </a:pPr>
            <a:endParaRPr kumimoji="0" lang="hr-HR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hr-HR" sz="2000" b="0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4894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theme/theme1.xml><?xml version="1.0" encoding="utf-8"?>
<a:theme xmlns:a="http://schemas.openxmlformats.org/drawingml/2006/main" name="Tema sustav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1287</TotalTime>
  <Words>323</Words>
  <Application>Microsoft Office PowerPoint</Application>
  <PresentationFormat>Widescreen</PresentationFormat>
  <Paragraphs>27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Tema sustava Office</vt:lpstr>
      <vt:lpstr>Unit 2: Lesson 6  The importance of being Victoria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ZVONKA IVKOVIĆ</dc:creator>
  <cp:lastModifiedBy>ZVONKA IVKOVIĆ</cp:lastModifiedBy>
  <cp:revision>125</cp:revision>
  <dcterms:created xsi:type="dcterms:W3CDTF">2021-09-01T06:25:32Z</dcterms:created>
  <dcterms:modified xsi:type="dcterms:W3CDTF">2021-11-06T20:09:26Z</dcterms:modified>
</cp:coreProperties>
</file>